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8" r:id="rId3"/>
    <p:sldId id="260" r:id="rId4"/>
    <p:sldId id="277" r:id="rId5"/>
    <p:sldId id="258" r:id="rId6"/>
    <p:sldId id="259" r:id="rId7"/>
    <p:sldId id="279" r:id="rId8"/>
    <p:sldId id="280" r:id="rId9"/>
    <p:sldId id="261" r:id="rId10"/>
    <p:sldId id="262" r:id="rId11"/>
    <p:sldId id="263" r:id="rId12"/>
    <p:sldId id="264" r:id="rId13"/>
    <p:sldId id="265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lsvig, Emma" initials="CE" lastIdx="2" clrIdx="0">
    <p:extLst>
      <p:ext uri="{19B8F6BF-5375-455C-9EA6-DF929625EA0E}">
        <p15:presenceInfo xmlns:p15="http://schemas.microsoft.com/office/powerpoint/2012/main" userId="S::Chelsvig.Emma@epa.gov::48f55b83-021f-402e-8939-c7ffbc5a38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4660"/>
  </p:normalViewPr>
  <p:slideViewPr>
    <p:cSldViewPr snapToGrid="0">
      <p:cViewPr varScale="1">
        <p:scale>
          <a:sx n="86" d="100"/>
          <a:sy n="86" d="100"/>
        </p:scale>
        <p:origin x="7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E2854-3C5D-46DB-B314-6362C8700C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CCBB2B-BBBE-4471-8A72-24AB677BE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99773-934E-40ED-AB62-A7FD0EC19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49D0E-7C47-4ABB-9A91-ADD5B4C85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41556-6A55-45EA-81F8-B9FFBEF31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381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9ECD3-F9B5-4999-8986-173860A55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FF5895-357D-4EFD-8E4F-6727B2CD32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7DF32-07BE-4B93-B7E6-ED60F55E6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019A8-781E-4050-A52C-A9C94FBC7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8F8D9-9E9E-4280-9928-5874AD6BC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104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EDB14-7F26-4830-8A5B-E3E0ABFCA7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C99ABD-6D88-4CDD-9091-0E47BEC8DD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3ECEA-BC17-4BFE-BDE6-15F76C340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85126-D5E0-494C-9FD5-DD4F78FE6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16771-04B7-4396-8D84-17059E281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72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FCAE4-E300-421F-8D31-8A14723A0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784D1-A89F-45C5-ACD6-3C1BB711FF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E02F4-3308-4B3C-BAD3-2F4A28BA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B0A33-0594-447D-AB33-3DCDDB755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BF821-A3A7-4377-8EC2-B7AD537E8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56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0C57C-9325-4CEA-9D68-8B96F3A6F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2B743-483E-4EA9-94A1-77B236684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8F3B1-F148-4BDA-ABBE-4254EB82F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8FF94-0C0F-4038-818C-D7F2222EF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91D4B-B0F9-40F1-81CD-08FBDDC72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687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DCB4E-B635-4CB2-9D9B-1A23989C1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B4261-DA79-4E7A-8B0E-6BE1F199D4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974D36-45EC-4ACB-AFBB-0F2434198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B06C1-4731-4D54-9E83-7AC44CA2E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44AD10-B3BB-4EA4-8915-6A15C5DF4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44379-CD8B-44FB-BB84-D47ABF847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983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E52E7-469A-4402-833B-2D89B013B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DE22E-4C2F-40A6-AE12-8FDF5481A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C44FC2-E1F5-4C17-97F6-885ABBE419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DDE95-CD83-4C4B-A477-20A09968EE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F262F7-69B4-4EE0-AA5F-95753738B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3097BA-2EAE-4802-AFC5-7A7A37ADF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F85885-9F7A-4811-8262-DA7BCCC63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3ED8E6-C58A-4691-811F-4667074D2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15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6BCEA-890D-485B-B944-2156B5592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4B007D-A6E6-4403-9651-8A4D6A359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E7C09C-900F-4B98-87E2-DAF6A2EB7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999E47-795C-48B4-B4C3-588B507AB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71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33CBB2-35B4-4326-8AE3-1158FD3A5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D19DD8-3062-4C59-9212-95F15A104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2B5F76-79DD-49D8-85D7-9F57136FC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627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EB009-1F0E-4F94-BD92-6D3D257C4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520B8-279F-494D-95A4-F4DD0BB37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36EA14-5F5C-4394-ACB1-11475A732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34F43F-3A31-4F61-AEA1-B72BD20B6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66DB-948B-4DA6-9E21-954E86A30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771EEF-2855-4EA5-9C94-755EF7B2E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74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1ECEC-817C-4ED3-8409-DA7602B18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4F02D4-7B5B-432D-8361-EB3966E11A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1DB17-44E6-4FFF-9FE1-F502BD68A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B0B61-28D8-40B8-9FA1-A5CA5EFB8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6F63A-A0D1-4D66-BF3B-BCB342182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20937-8431-49D8-A249-1FFAD3D77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5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F8EAA0-B538-4F4A-B07F-FDF9E9C46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C34124-AB66-466B-A4C7-296E93AF1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31AD5-1BC1-4124-946D-476CEE4E91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B76BE-CFEC-4FB5-A789-5BA774BBA032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EBCC9-1433-472A-8C4E-9792A3BF1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D5240-49FA-46CD-9B70-39403D73C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F45F3-A44B-410A-8B8F-7F6AF7E1D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47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ocs.google.com/document/d/1weTQy3Zy461MT-fKEODSqDbymP4gpiJ6vBYbMxQq-Ic/edit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mfKI-IDnxZoFJXyQwe0SkwnEtEGAGlh-eLotlrr45es/edit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A383E-0D9D-4AB5-8E09-132F24AFB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3FADD-BA6D-40E6-AB77-91C01A0CD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Employ deterministic and probabilistic approaches to simulate bifenthrin concentration in urban runoff</a:t>
            </a:r>
          </a:p>
          <a:p>
            <a:pPr lvl="1"/>
            <a:r>
              <a:rPr lang="en-US" dirty="0"/>
              <a:t>Pair SWMM and VVWM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Identify sensitive input parameters with respect to model output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193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6FA8664-9703-406A-BC83-BE0615705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90836" cy="1975104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C3E59A7-226A-4A6E-AB7D-1F8D9B787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08" y="2446814"/>
            <a:ext cx="11067288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>
                <a:cs typeface="Arial" panose="020B0604020202020204" pitchFamily="34" charset="0"/>
              </a:rPr>
              <a:t>/</a:t>
            </a:r>
            <a:r>
              <a:rPr lang="en-US" sz="2400" dirty="0" err="1">
                <a:cs typeface="Arial" panose="020B0604020202020204" pitchFamily="34" charset="0"/>
              </a:rPr>
              <a:t>src</a:t>
            </a:r>
            <a:r>
              <a:rPr lang="en-US" sz="2400" dirty="0">
                <a:cs typeface="Arial" panose="020B0604020202020204" pitchFamily="34" charset="0"/>
              </a:rPr>
              <a:t>/ 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Scripts that create SWMM’s app rate time series file (01.R – 05.R)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Scripts for assessing the apps input into SWMM vs. the apps that are present in SWMM output (compare.py, </a:t>
            </a:r>
            <a:r>
              <a:rPr lang="en-US" sz="2000" dirty="0" err="1">
                <a:cs typeface="Arial" panose="020B0604020202020204" pitchFamily="34" charset="0"/>
              </a:rPr>
              <a:t>compare.R</a:t>
            </a:r>
            <a:r>
              <a:rPr lang="en-US" sz="2000" dirty="0">
                <a:cs typeface="Arial" panose="020B0604020202020204" pitchFamily="34" charset="0"/>
              </a:rPr>
              <a:t>)</a:t>
            </a:r>
          </a:p>
          <a:p>
            <a:r>
              <a:rPr lang="en-US" sz="2400" dirty="0">
                <a:cs typeface="Arial" panose="020B0604020202020204" pitchFamily="34" charset="0"/>
              </a:rPr>
              <a:t>/output/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Outputs created during the </a:t>
            </a:r>
            <a:r>
              <a:rPr lang="en-US" sz="2000" dirty="0" err="1">
                <a:cs typeface="Arial" panose="020B0604020202020204" pitchFamily="34" charset="0"/>
              </a:rPr>
              <a:t>compare.R</a:t>
            </a:r>
            <a:r>
              <a:rPr lang="en-US" sz="2000" dirty="0">
                <a:cs typeface="Arial" panose="020B0604020202020204" pitchFamily="34" charset="0"/>
              </a:rPr>
              <a:t> script processes</a:t>
            </a:r>
          </a:p>
          <a:p>
            <a:r>
              <a:rPr lang="en-US" sz="2400" dirty="0">
                <a:cs typeface="Arial" panose="020B0604020202020204" pitchFamily="34" charset="0"/>
              </a:rPr>
              <a:t>/</a:t>
            </a:r>
            <a:r>
              <a:rPr lang="en-US" sz="2400" dirty="0" err="1">
                <a:cs typeface="Arial" panose="020B0604020202020204" pitchFamily="34" charset="0"/>
              </a:rPr>
              <a:t>io</a:t>
            </a:r>
            <a:r>
              <a:rPr lang="en-US" sz="2400" dirty="0">
                <a:cs typeface="Arial" panose="020B0604020202020204" pitchFamily="34" charset="0"/>
              </a:rPr>
              <a:t>/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Input and/or outputs created during the </a:t>
            </a:r>
            <a:r>
              <a:rPr lang="en-US" sz="2000" dirty="0" err="1">
                <a:cs typeface="Arial" panose="020B0604020202020204" pitchFamily="34" charset="0"/>
              </a:rPr>
              <a:t>compare.R</a:t>
            </a:r>
            <a:r>
              <a:rPr lang="en-US" sz="2000" dirty="0">
                <a:cs typeface="Arial" panose="020B0604020202020204" pitchFamily="34" charset="0"/>
              </a:rPr>
              <a:t> script processes</a:t>
            </a:r>
          </a:p>
          <a:p>
            <a:r>
              <a:rPr lang="en-US" sz="2400" dirty="0">
                <a:cs typeface="Arial" panose="020B0604020202020204" pitchFamily="34" charset="0"/>
              </a:rPr>
              <a:t>/figures/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Figures created during the </a:t>
            </a:r>
            <a:r>
              <a:rPr lang="en-US" sz="2000" dirty="0" err="1">
                <a:cs typeface="Arial" panose="020B0604020202020204" pitchFamily="34" charset="0"/>
              </a:rPr>
              <a:t>compare.R</a:t>
            </a:r>
            <a:r>
              <a:rPr lang="en-US" sz="2000" dirty="0">
                <a:cs typeface="Arial" panose="020B0604020202020204" pitchFamily="34" charset="0"/>
              </a:rPr>
              <a:t> script processes</a:t>
            </a:r>
          </a:p>
          <a:p>
            <a:r>
              <a:rPr lang="en-US" sz="2400" dirty="0">
                <a:cs typeface="Arial" panose="020B0604020202020204" pitchFamily="34" charset="0"/>
              </a:rPr>
              <a:t>/</a:t>
            </a:r>
            <a:r>
              <a:rPr lang="en-US" sz="2400" dirty="0" err="1">
                <a:cs typeface="Arial" panose="020B0604020202020204" pitchFamily="34" charset="0"/>
              </a:rPr>
              <a:t>calpip</a:t>
            </a:r>
            <a:r>
              <a:rPr lang="en-US" sz="2400" dirty="0">
                <a:cs typeface="Arial" panose="020B0604020202020204" pitchFamily="34" charset="0"/>
              </a:rPr>
              <a:t>/ 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contains the raw data downloaded from the CALPIP PUR database and subsequent files that were created in the data cleaning process</a:t>
            </a:r>
          </a:p>
          <a:p>
            <a:pPr lvl="1"/>
            <a:r>
              <a:rPr lang="en-US" sz="2000" dirty="0">
                <a:cs typeface="Arial" panose="020B0604020202020204" pitchFamily="34" charset="0"/>
              </a:rPr>
              <a:t>File of importance: </a:t>
            </a:r>
            <a:r>
              <a:rPr lang="en-US" sz="1800" dirty="0">
                <a:cs typeface="Arial" panose="020B0604020202020204" pitchFamily="34" charset="0"/>
              </a:rPr>
              <a:t>/</a:t>
            </a:r>
            <a:r>
              <a:rPr lang="en-US" sz="1800" dirty="0">
                <a:highlight>
                  <a:srgbClr val="FFFF00"/>
                </a:highlight>
                <a:cs typeface="Arial" panose="020B0604020202020204" pitchFamily="34" charset="0"/>
              </a:rPr>
              <a:t>app_rate_output_for_swmm_48rain.txt </a:t>
            </a:r>
            <a:r>
              <a:rPr lang="en-US" sz="1800" dirty="0">
                <a:cs typeface="Arial" panose="020B0604020202020204" pitchFamily="34" charset="0"/>
                <a:sym typeface="Wingdings" panose="05000000000000000000" pitchFamily="2" charset="2"/>
              </a:rPr>
              <a:t> the app time series file that is referenced in SWMM simulations</a:t>
            </a:r>
            <a:endParaRPr lang="en-US" sz="1800" dirty="0"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719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64740-FEA6-4614-B3DF-2642CD6A6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This a just an active rough draft script that I use to test code before running in PyCharm.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B6289D-E0CD-4CB7-8B44-58F81267B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141922"/>
            <a:ext cx="8010525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443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E7EEE-DFE4-49E9-970E-578E113AC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83599"/>
            <a:ext cx="10515600" cy="4351338"/>
          </a:xfrm>
        </p:spPr>
        <p:txBody>
          <a:bodyPr>
            <a:normAutofit/>
          </a:bodyPr>
          <a:lstStyle/>
          <a:p>
            <a:r>
              <a:rPr lang="en-US" sz="2200" dirty="0"/>
              <a:t>/</a:t>
            </a:r>
            <a:r>
              <a:rPr lang="en-US" sz="2200" dirty="0" err="1"/>
              <a:t>analyze_pgc_sites.R</a:t>
            </a:r>
            <a:endParaRPr lang="en-US" sz="2200" dirty="0"/>
          </a:p>
          <a:p>
            <a:pPr lvl="1"/>
            <a:r>
              <a:rPr lang="en-US" sz="2000" dirty="0"/>
              <a:t>Script that filtered the original observed data</a:t>
            </a:r>
          </a:p>
          <a:p>
            <a:pPr lvl="1"/>
            <a:r>
              <a:rPr lang="en-US" sz="2000" dirty="0"/>
              <a:t>Also contains code to look a little at our specific outfalls of interest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200" dirty="0"/>
              <a:t>/SURF_water.csv</a:t>
            </a:r>
          </a:p>
          <a:p>
            <a:pPr lvl="1"/>
            <a:r>
              <a:rPr lang="en-US" sz="2000" dirty="0"/>
              <a:t>Original observed data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sz="2200" dirty="0"/>
              <a:t>/SURF_water_placer_bifenthrin.csv</a:t>
            </a:r>
          </a:p>
          <a:p>
            <a:pPr lvl="1"/>
            <a:r>
              <a:rPr lang="en-US" sz="2000" dirty="0"/>
              <a:t>Filtered product from the original (pesticide = bifenthrin &amp; county = Placer )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File of Importance</a:t>
            </a:r>
          </a:p>
          <a:p>
            <a:pPr lvl="2"/>
            <a:r>
              <a:rPr lang="en-US" sz="1600" dirty="0"/>
              <a:t>You will use in the future to compare to modeled VVWM output.  You will need to further divide this file by the ‘</a:t>
            </a:r>
            <a:r>
              <a:rPr lang="en-US" sz="1600" dirty="0" err="1"/>
              <a:t>Site_code</a:t>
            </a:r>
            <a:r>
              <a:rPr lang="en-US" sz="1600" dirty="0"/>
              <a:t>” to compare to model outputs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7FE607-7330-4218-93F6-D65A197D0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600"/>
            <a:ext cx="8039100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22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DD6FD-3406-4A8A-95F6-71DD168C8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74758"/>
            <a:ext cx="10515600" cy="3405442"/>
          </a:xfrm>
        </p:spPr>
        <p:txBody>
          <a:bodyPr>
            <a:normAutofit/>
          </a:bodyPr>
          <a:lstStyle/>
          <a:p>
            <a:r>
              <a:rPr lang="en-US" sz="2400" dirty="0"/>
              <a:t>Folder to contain final project outputs</a:t>
            </a:r>
          </a:p>
          <a:p>
            <a:r>
              <a:rPr lang="en-US" sz="2400" dirty="0"/>
              <a:t>Currently contains various presentations that were created during the project process…none are complete or presentation-worthy at this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3A68DB-F843-42B2-BB34-D4D1E718F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21" y="177800"/>
            <a:ext cx="9446586" cy="1961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173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9EC176-EF56-475B-B30A-561C994C7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1491488"/>
          </a:xfrm>
        </p:spPr>
        <p:txBody>
          <a:bodyPr/>
          <a:lstStyle/>
          <a:p>
            <a:r>
              <a:rPr lang="en-US" dirty="0"/>
              <a:t>Folder Organization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6E677D5-4E86-42D9-B321-95FCCA259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3167" y="1773238"/>
            <a:ext cx="10265663" cy="1655762"/>
          </a:xfrm>
        </p:spPr>
        <p:txBody>
          <a:bodyPr/>
          <a:lstStyle/>
          <a:p>
            <a:r>
              <a:rPr lang="en-US" dirty="0"/>
              <a:t>The preceding slides will discuss the /</a:t>
            </a:r>
            <a:r>
              <a:rPr lang="en-US" dirty="0" err="1"/>
              <a:t>probabilistic_python</a:t>
            </a:r>
            <a:r>
              <a:rPr lang="en-US" dirty="0"/>
              <a:t>/ folder in more detail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F081EF-8C5B-4F87-B241-BBB616500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386" y="3035809"/>
            <a:ext cx="8713226" cy="304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980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3429000"/>
          </a:xfrm>
        </p:spPr>
        <p:txBody>
          <a:bodyPr/>
          <a:lstStyle/>
          <a:p>
            <a:r>
              <a:rPr lang="en-US" sz="2400" dirty="0"/>
              <a:t>Contains SWMM and VVWM executables, as well as their reference manuals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Files of Importance</a:t>
            </a:r>
            <a:r>
              <a:rPr lang="en-US" sz="2000" dirty="0"/>
              <a:t> (both are informative)</a:t>
            </a:r>
          </a:p>
          <a:p>
            <a:pPr lvl="2"/>
            <a:r>
              <a:rPr lang="en-US" sz="1600" dirty="0"/>
              <a:t>/swmm_user_manual.pdf</a:t>
            </a:r>
          </a:p>
          <a:p>
            <a:pPr lvl="2"/>
            <a:r>
              <a:rPr lang="en-US" sz="1600" dirty="0"/>
              <a:t>/VVWM_RevA.pdf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06CFDB-BCAF-4C7C-A67F-5E1246372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99147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8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3429000"/>
          </a:xfrm>
        </p:spPr>
        <p:txBody>
          <a:bodyPr/>
          <a:lstStyle/>
          <a:p>
            <a:r>
              <a:rPr lang="en-US" sz="2400" dirty="0"/>
              <a:t>This figure is just referenced in the SWMM input file</a:t>
            </a:r>
          </a:p>
          <a:p>
            <a:pPr lvl="1"/>
            <a:r>
              <a:rPr lang="en-US" sz="1600" dirty="0"/>
              <a:t>Created by Sumathy Sinnathamby in the initial SWMM setup process</a:t>
            </a:r>
          </a:p>
          <a:p>
            <a:pPr lvl="1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25FA6D-F9CD-4C3B-BE29-BDDF665A0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245912" cy="303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18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4493538"/>
            <a:ext cx="12090094" cy="2231726"/>
          </a:xfrm>
        </p:spPr>
        <p:txBody>
          <a:bodyPr/>
          <a:lstStyle/>
          <a:p>
            <a:r>
              <a:rPr lang="en-US" sz="2400" dirty="0"/>
              <a:t>/lhs_param_ranges.csv</a:t>
            </a:r>
          </a:p>
          <a:p>
            <a:pPr lvl="1"/>
            <a:r>
              <a:rPr lang="en-US" sz="2000" dirty="0"/>
              <a:t>Pre-determined ranges when conducting LHS for SWMM variables</a:t>
            </a:r>
          </a:p>
          <a:p>
            <a:r>
              <a:rPr lang="en-US" sz="2400" dirty="0"/>
              <a:t>/lhs_param_ranges_vvsm.csv</a:t>
            </a:r>
          </a:p>
          <a:p>
            <a:pPr lvl="1"/>
            <a:r>
              <a:rPr lang="en-US" sz="2000" dirty="0"/>
              <a:t>Pre-determined ranges when conducting LHS for VVWM variables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1FEC9-B202-437D-9B0C-640335C3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57950" cy="1647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3CC841-86A0-4354-A319-B0FA6F8846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94"/>
          <a:stretch/>
        </p:blipFill>
        <p:spPr>
          <a:xfrm>
            <a:off x="567147" y="2153793"/>
            <a:ext cx="6045047" cy="1275207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8E4C8E6-87B2-4D0B-9665-D879D2ACC6E0}"/>
              </a:ext>
            </a:extLst>
          </p:cNvPr>
          <p:cNvSpPr/>
          <p:nvPr/>
        </p:nvSpPr>
        <p:spPr>
          <a:xfrm>
            <a:off x="1059366" y="735980"/>
            <a:ext cx="892097" cy="334537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946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4929" y="0"/>
            <a:ext cx="5447071" cy="6858000"/>
          </a:xfrm>
        </p:spPr>
        <p:txBody>
          <a:bodyPr/>
          <a:lstStyle/>
          <a:p>
            <a:r>
              <a:rPr lang="en-US" sz="1800" dirty="0"/>
              <a:t>Overall, this is the holding tank for the SWMM side of things. The necessary SWMM info from this folder gets transferred to the input/</a:t>
            </a:r>
            <a:r>
              <a:rPr lang="en-US" sz="1800" dirty="0" err="1"/>
              <a:t>vvwm</a:t>
            </a:r>
            <a:r>
              <a:rPr lang="en-US" sz="1800" dirty="0"/>
              <a:t>/ folder.</a:t>
            </a:r>
          </a:p>
          <a:p>
            <a:r>
              <a:rPr lang="en-US" sz="1800" dirty="0"/>
              <a:t>/input_/</a:t>
            </a:r>
          </a:p>
          <a:p>
            <a:pPr lvl="1"/>
            <a:r>
              <a:rPr lang="en-US" sz="1500" dirty="0">
                <a:highlight>
                  <a:srgbClr val="FFFF00"/>
                </a:highlight>
              </a:rPr>
              <a:t>Folders of importance</a:t>
            </a:r>
          </a:p>
          <a:p>
            <a:pPr lvl="1"/>
            <a:r>
              <a:rPr lang="en-US" sz="1500" dirty="0"/>
              <a:t>Folders that will be created and will contain SWMM files for nsims of the probabilistic process (have only run nsims=5 due to space restraints)</a:t>
            </a:r>
          </a:p>
          <a:p>
            <a:pPr lvl="1"/>
            <a:r>
              <a:rPr lang="en-US" sz="1500" dirty="0"/>
              <a:t>The files within these folders do not reflect the most recent changes in the scripts </a:t>
            </a:r>
          </a:p>
          <a:p>
            <a:r>
              <a:rPr lang="en-US" sz="1800" dirty="0"/>
              <a:t>/</a:t>
            </a:r>
            <a:r>
              <a:rPr lang="en-US" sz="1800" dirty="0" err="1"/>
              <a:t>NPlesantCreek.inp</a:t>
            </a:r>
            <a:endParaRPr lang="en-US" sz="1800" dirty="0"/>
          </a:p>
          <a:p>
            <a:pPr lvl="1"/>
            <a:r>
              <a:rPr lang="en-US" sz="1500" dirty="0">
                <a:highlight>
                  <a:srgbClr val="FFFF00"/>
                </a:highlight>
              </a:rPr>
              <a:t>File of Importance</a:t>
            </a:r>
          </a:p>
          <a:p>
            <a:pPr lvl="1"/>
            <a:r>
              <a:rPr lang="en-US" sz="1500" dirty="0"/>
              <a:t>SWMM input file</a:t>
            </a:r>
          </a:p>
          <a:p>
            <a:pPr lvl="1"/>
            <a:r>
              <a:rPr lang="en-US" sz="1500" dirty="0"/>
              <a:t>Serves as the input file for the deterministic SWMM simulation, as well as the base file that the probabilistic simulations are built upon</a:t>
            </a:r>
          </a:p>
          <a:p>
            <a:r>
              <a:rPr lang="en-US" sz="1800" dirty="0"/>
              <a:t>/</a:t>
            </a:r>
            <a:r>
              <a:rPr lang="en-US" sz="1800" dirty="0" err="1"/>
              <a:t>NPlesantCreek.out</a:t>
            </a:r>
            <a:endParaRPr lang="en-US" sz="1800" dirty="0"/>
          </a:p>
          <a:p>
            <a:pPr lvl="1"/>
            <a:r>
              <a:rPr lang="en-US" sz="1500" dirty="0">
                <a:highlight>
                  <a:srgbClr val="FFFF00"/>
                </a:highlight>
              </a:rPr>
              <a:t>File of Importance</a:t>
            </a:r>
          </a:p>
          <a:p>
            <a:pPr lvl="1"/>
            <a:r>
              <a:rPr lang="en-US" sz="1500" dirty="0"/>
              <a:t>SWMM binary output file</a:t>
            </a:r>
          </a:p>
          <a:p>
            <a:pPr lvl="1"/>
            <a:r>
              <a:rPr lang="en-US" sz="1500" dirty="0"/>
              <a:t>Output is deciphered and read, and the necessary info is output into the .csv files (script 01b)</a:t>
            </a:r>
          </a:p>
          <a:p>
            <a:r>
              <a:rPr lang="en-US" sz="1800" dirty="0"/>
              <a:t>/</a:t>
            </a:r>
            <a:r>
              <a:rPr lang="en-US" sz="1800" dirty="0" err="1"/>
              <a:t>NPlesantCreek.rpt</a:t>
            </a:r>
            <a:endParaRPr lang="en-US" sz="1800" dirty="0"/>
          </a:p>
          <a:p>
            <a:pPr lvl="1"/>
            <a:r>
              <a:rPr lang="en-US" sz="1500" dirty="0"/>
              <a:t>Another SWMM output file; mainly a general overview of the simulation. We aren’t using this in the process.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1FEC9-B202-437D-9B0C-640335C3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57950" cy="164782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8E4C8E6-87B2-4D0B-9665-D879D2ACC6E0}"/>
              </a:ext>
            </a:extLst>
          </p:cNvPr>
          <p:cNvSpPr/>
          <p:nvPr/>
        </p:nvSpPr>
        <p:spPr>
          <a:xfrm>
            <a:off x="1023507" y="1058710"/>
            <a:ext cx="892097" cy="334537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8CE7B2-7AE1-43E6-86D8-F866AD818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62175"/>
            <a:ext cx="5700977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373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3ED28-5891-4F5E-91B4-909DE8B08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6784" y="-13666"/>
            <a:ext cx="5084264" cy="6871666"/>
          </a:xfrm>
        </p:spPr>
        <p:txBody>
          <a:bodyPr>
            <a:normAutofit/>
          </a:bodyPr>
          <a:lstStyle/>
          <a:p>
            <a:r>
              <a:rPr lang="en-US" sz="2200" dirty="0"/>
              <a:t>For each simulation, there is a single SWMM run. That SWMM run then gets forked into 7 VVWM runs (whose receiving waterbody coincides with an outfall (“</a:t>
            </a:r>
            <a:r>
              <a:rPr lang="en-US" sz="2200" dirty="0" err="1"/>
              <a:t>Site_code</a:t>
            </a:r>
            <a:r>
              <a:rPr lang="en-US" sz="2200" dirty="0"/>
              <a:t>”) in the observed dataset). The information pertaining to each of these VVWM runs are within their respective folder. 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The next slide explains the content in the /outfall_31_26/ folder as an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61FEC9-B202-437D-9B0C-640335C3D3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57950" cy="164782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8E4C8E6-87B2-4D0B-9665-D879D2ACC6E0}"/>
              </a:ext>
            </a:extLst>
          </p:cNvPr>
          <p:cNvSpPr/>
          <p:nvPr/>
        </p:nvSpPr>
        <p:spPr>
          <a:xfrm>
            <a:off x="1059366" y="1313288"/>
            <a:ext cx="892097" cy="334537"/>
          </a:xfrm>
          <a:prstGeom prst="ellipse">
            <a:avLst/>
          </a:prstGeom>
          <a:solidFill>
            <a:schemeClr val="accent1">
              <a:alpha val="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DECD7B-A17D-43E2-BE0A-BBC927A90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2" y="2430037"/>
            <a:ext cx="3648075" cy="311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418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A383E-0D9D-4AB5-8E09-132F24AFB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/ Background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3FADD-BA6D-40E6-AB77-91C01A0CD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sz="2600" dirty="0"/>
              <a:t>Pyrethroids are often used by Professional Pest Control applicators and homeowners in residential settings</a:t>
            </a:r>
          </a:p>
          <a:p>
            <a:pPr lvl="1"/>
            <a:r>
              <a:rPr lang="en-US" sz="2200" dirty="0"/>
              <a:t>California Department of Pesticide Regulation (CDPR) observed ≥ 1 pyrethroids in 78% of samples, 2009 – 2018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2600" dirty="0"/>
              <a:t>Identified as leading cause of invertebrate toxicity</a:t>
            </a:r>
          </a:p>
          <a:p>
            <a:pPr lvl="1"/>
            <a:r>
              <a:rPr lang="en-US" sz="2200" dirty="0"/>
              <a:t>Pyrethroid detections often exceed US EPA aquatic life benchmarks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sz="2600" dirty="0"/>
              <a:t>Impervious surfaces likely contribute to high observed concentrations</a:t>
            </a:r>
          </a:p>
          <a:p>
            <a:pPr lvl="1"/>
            <a:r>
              <a:rPr lang="en-US" sz="2000" dirty="0"/>
              <a:t>No current models equipped for variability of urban environment</a:t>
            </a:r>
            <a:endParaRPr lang="en-US" sz="2400" dirty="0"/>
          </a:p>
          <a:p>
            <a:pPr marL="457200" lvl="1" indent="0">
              <a:buNone/>
            </a:pP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167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2A022-3BA8-46C5-8A50-7B5A76760D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1287" y="0"/>
            <a:ext cx="5870711" cy="6858000"/>
          </a:xfrm>
        </p:spPr>
        <p:txBody>
          <a:bodyPr>
            <a:normAutofit/>
          </a:bodyPr>
          <a:lstStyle/>
          <a:p>
            <a:r>
              <a:rPr lang="en-US" sz="2000" dirty="0"/>
              <a:t>/</a:t>
            </a:r>
            <a:r>
              <a:rPr lang="en-US" sz="2000" dirty="0" err="1"/>
              <a:t>determ</a:t>
            </a:r>
            <a:r>
              <a:rPr lang="en-US" sz="2000" dirty="0"/>
              <a:t>/ contains the VVWM simulation files for the deterministic approach</a:t>
            </a:r>
          </a:p>
          <a:p>
            <a:pPr lvl="1"/>
            <a:r>
              <a:rPr lang="en-US" sz="1600" dirty="0"/>
              <a:t>vvwmTransfer.txt</a:t>
            </a:r>
          </a:p>
          <a:p>
            <a:pPr lvl="2"/>
            <a:r>
              <a:rPr lang="en-US" sz="1200" dirty="0">
                <a:highlight>
                  <a:srgbClr val="FFFF00"/>
                </a:highlight>
              </a:rPr>
              <a:t>File of Importance</a:t>
            </a:r>
          </a:p>
          <a:p>
            <a:pPr lvl="2"/>
            <a:r>
              <a:rPr lang="en-US" sz="1200" dirty="0"/>
              <a:t>VVWM variable info is contained here</a:t>
            </a:r>
          </a:p>
          <a:p>
            <a:pPr lvl="1"/>
            <a:r>
              <a:rPr lang="en-US" sz="1600" dirty="0" err="1"/>
              <a:t>output.zts</a:t>
            </a:r>
            <a:endParaRPr lang="en-US" sz="1600" dirty="0"/>
          </a:p>
          <a:p>
            <a:pPr lvl="2"/>
            <a:r>
              <a:rPr lang="en-US" sz="1200" dirty="0">
                <a:highlight>
                  <a:srgbClr val="FFFF00"/>
                </a:highlight>
              </a:rPr>
              <a:t>File of Importance</a:t>
            </a:r>
          </a:p>
          <a:p>
            <a:pPr lvl="2"/>
            <a:r>
              <a:rPr lang="en-US" sz="1200" dirty="0"/>
              <a:t>SWMM outputs are converted to VVWM units and compiled into this file</a:t>
            </a:r>
          </a:p>
          <a:p>
            <a:pPr lvl="1"/>
            <a:r>
              <a:rPr lang="en-US" sz="1600" dirty="0" err="1"/>
              <a:t>vvwm_wet.dvf</a:t>
            </a:r>
            <a:endParaRPr lang="en-US" sz="1600" dirty="0"/>
          </a:p>
          <a:p>
            <a:pPr lvl="2"/>
            <a:r>
              <a:rPr lang="en-US" sz="1200" dirty="0">
                <a:highlight>
                  <a:srgbClr val="FFFF00"/>
                </a:highlight>
              </a:rPr>
              <a:t>File of Importance</a:t>
            </a:r>
          </a:p>
          <a:p>
            <a:pPr lvl="2"/>
            <a:r>
              <a:rPr lang="en-US" sz="1200" dirty="0"/>
              <a:t>Weather file for VVWM</a:t>
            </a:r>
          </a:p>
          <a:p>
            <a:pPr lvl="1"/>
            <a:r>
              <a:rPr lang="en-US" sz="1600" dirty="0"/>
              <a:t>output_.txt and output_.csv are created during the VVWM run</a:t>
            </a:r>
          </a:p>
          <a:p>
            <a:pPr lvl="1"/>
            <a:r>
              <a:rPr lang="en-US" sz="1600" dirty="0"/>
              <a:t>runf_for_vvwm.csv and bif_for_vvwm.csv were created post-SWMM. They contained the converted values to be used in the </a:t>
            </a:r>
            <a:r>
              <a:rPr lang="en-US" sz="1600" dirty="0" err="1"/>
              <a:t>output.zts</a:t>
            </a:r>
            <a:r>
              <a:rPr lang="en-US" sz="1600" dirty="0"/>
              <a:t> file</a:t>
            </a:r>
            <a:endParaRPr lang="en-US" sz="2000" dirty="0"/>
          </a:p>
          <a:p>
            <a:r>
              <a:rPr lang="en-US" sz="2000" dirty="0"/>
              <a:t>/input_/ folders will contain all the necessary VVWM run files for that probabilistic simulation</a:t>
            </a:r>
          </a:p>
          <a:p>
            <a:pPr lvl="1"/>
            <a:r>
              <a:rPr lang="en-US" sz="1600" dirty="0">
                <a:highlight>
                  <a:srgbClr val="FFFF00"/>
                </a:highlight>
              </a:rPr>
              <a:t>Folders of Importance</a:t>
            </a:r>
          </a:p>
          <a:p>
            <a:r>
              <a:rPr lang="en-US" sz="2000" dirty="0"/>
              <a:t>/outfall_31_26.csv provides a list of </a:t>
            </a:r>
            <a:r>
              <a:rPr lang="en-US" sz="2000" dirty="0" err="1"/>
              <a:t>subcatchments</a:t>
            </a:r>
            <a:r>
              <a:rPr lang="en-US" sz="2000" dirty="0"/>
              <a:t> that coincide with this outfall</a:t>
            </a:r>
          </a:p>
          <a:p>
            <a:pPr lvl="1"/>
            <a:r>
              <a:rPr lang="en-US" sz="1600" dirty="0">
                <a:highlight>
                  <a:srgbClr val="FFFF00"/>
                </a:highlight>
              </a:rPr>
              <a:t>File of Importance</a:t>
            </a:r>
          </a:p>
          <a:p>
            <a:r>
              <a:rPr lang="en-US" sz="2000" dirty="0"/>
              <a:t>All other files contain compiled deterministic or probabilistic VVWM outputs, to be used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CEF2A3-86A2-4254-889A-5452CA61E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6096000" cy="35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061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01EED-7AE0-45A6-A0A2-6E72DFFB4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r>
              <a:rPr lang="en-US" sz="2400" dirty="0"/>
              <a:t>/lhs_sampled_params.csv</a:t>
            </a:r>
          </a:p>
          <a:p>
            <a:r>
              <a:rPr lang="en-US" sz="2400" dirty="0"/>
              <a:t>/lhs_sampled_params_vvwm.csv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Files of Importance</a:t>
            </a:r>
          </a:p>
          <a:p>
            <a:pPr lvl="1"/>
            <a:r>
              <a:rPr lang="en-US" sz="2000" dirty="0"/>
              <a:t>Both files contain the resulting variable values from the LHS. These values are used during the probabilistic process.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6989EB-9090-48CF-8754-37D8C4321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702436" cy="212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893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80E9D-1558-457A-8517-6CF4DCD38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6357" y="0"/>
            <a:ext cx="5065643" cy="4351338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Files of Importance</a:t>
            </a:r>
          </a:p>
          <a:p>
            <a:pPr lvl="1"/>
            <a:r>
              <a:rPr lang="en-US" dirty="0"/>
              <a:t>File names should explain the main objective of the script. </a:t>
            </a:r>
          </a:p>
          <a:p>
            <a:pPr lvl="1"/>
            <a:r>
              <a:rPr lang="en-US" dirty="0"/>
              <a:t>Script 11_ is incomplete.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76B3CF-54C0-425B-AA33-6F12E711F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3892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41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A1578-96EB-4803-B244-6BA7C2248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3374" y="0"/>
            <a:ext cx="4578626" cy="6176963"/>
          </a:xfrm>
        </p:spPr>
        <p:txBody>
          <a:bodyPr/>
          <a:lstStyle/>
          <a:p>
            <a:r>
              <a:rPr lang="en-US" dirty="0"/>
              <a:t>.</a:t>
            </a:r>
            <a:r>
              <a:rPr lang="en-US" sz="2400" dirty="0"/>
              <a:t>csv files were downloaded from HMS to create the weather files</a:t>
            </a:r>
          </a:p>
          <a:p>
            <a:r>
              <a:rPr lang="en-US" sz="2400" dirty="0"/>
              <a:t>Scripts 01_ and 02_ create the weather files in their necessary format</a:t>
            </a:r>
          </a:p>
          <a:p>
            <a:r>
              <a:rPr lang="en-US" sz="2400" dirty="0"/>
              <a:t>swmm_wet.txt </a:t>
            </a:r>
          </a:p>
          <a:p>
            <a:pPr lvl="1"/>
            <a:r>
              <a:rPr lang="en-US" sz="2200" dirty="0">
                <a:highlight>
                  <a:srgbClr val="FFFF00"/>
                </a:highlight>
              </a:rPr>
              <a:t>File of Importance</a:t>
            </a:r>
          </a:p>
          <a:p>
            <a:pPr lvl="1"/>
            <a:r>
              <a:rPr lang="en-US" sz="2200" dirty="0"/>
              <a:t>SWMM weather file</a:t>
            </a:r>
          </a:p>
          <a:p>
            <a:r>
              <a:rPr lang="en-US" sz="2400" dirty="0" err="1"/>
              <a:t>vvwm_wet.dvf</a:t>
            </a:r>
            <a:endParaRPr lang="en-US" sz="2400" dirty="0"/>
          </a:p>
          <a:p>
            <a:pPr lvl="1"/>
            <a:r>
              <a:rPr lang="en-US" sz="2200" dirty="0">
                <a:highlight>
                  <a:srgbClr val="FFFF00"/>
                </a:highlight>
              </a:rPr>
              <a:t>File of Importance</a:t>
            </a:r>
          </a:p>
          <a:p>
            <a:pPr lvl="1"/>
            <a:r>
              <a:rPr lang="en-US" sz="2200" dirty="0"/>
              <a:t>VVWM weather 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00677E-CCDE-43D1-A5CB-B8C614ABC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00850" cy="370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4558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B4916-268E-46E6-8685-40D15C36E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01065C-6444-4AFF-9FC4-0DC1D00D9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have any questions, please contact me at echelsvig@gmail.com</a:t>
            </a:r>
          </a:p>
        </p:txBody>
      </p:sp>
    </p:spTree>
    <p:extLst>
      <p:ext uri="{BB962C8B-B14F-4D97-AF65-F5344CB8AC3E}">
        <p14:creationId xmlns:p14="http://schemas.microsoft.com/office/powerpoint/2010/main" val="2517775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D5C23-8B41-4506-A396-C29355E1C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SWMM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4D1D29-135F-40D8-8235-F036D701E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200" dirty="0"/>
              <a:t>Storm Water Management Model (v. 5.1)</a:t>
            </a:r>
          </a:p>
          <a:p>
            <a:r>
              <a:rPr lang="en-US" sz="2200" dirty="0"/>
              <a:t>Simulates rainfall-runoff scenarios</a:t>
            </a:r>
          </a:p>
          <a:p>
            <a:pPr lvl="1"/>
            <a:r>
              <a:rPr lang="en-US" sz="1800" dirty="0"/>
              <a:t>Runoff component</a:t>
            </a:r>
          </a:p>
          <a:p>
            <a:pPr lvl="2"/>
            <a:r>
              <a:rPr lang="en-US" sz="1400" dirty="0" err="1"/>
              <a:t>Subcatchments</a:t>
            </a:r>
            <a:r>
              <a:rPr lang="en-US" sz="1400" dirty="0"/>
              <a:t> receive precipitation and generate runoff and pollutant loads</a:t>
            </a:r>
          </a:p>
          <a:p>
            <a:pPr lvl="1"/>
            <a:r>
              <a:rPr lang="en-US" sz="1800" dirty="0"/>
              <a:t>Routing component</a:t>
            </a:r>
          </a:p>
          <a:p>
            <a:pPr lvl="2"/>
            <a:r>
              <a:rPr lang="en-US" sz="1400" dirty="0"/>
              <a:t>Transports runoff from each </a:t>
            </a:r>
            <a:r>
              <a:rPr lang="en-US" sz="1400" dirty="0" err="1"/>
              <a:t>subcatchments</a:t>
            </a:r>
            <a:r>
              <a:rPr lang="en-US" sz="1400" dirty="0"/>
              <a:t> through a series of conduits</a:t>
            </a:r>
            <a:endParaRPr lang="en-US" sz="1800" dirty="0"/>
          </a:p>
          <a:p>
            <a:r>
              <a:rPr lang="en-US" sz="2200" dirty="0"/>
              <a:t>Best suited for urban environment	</a:t>
            </a:r>
          </a:p>
          <a:p>
            <a:r>
              <a:rPr lang="en-US" sz="2200" dirty="0"/>
              <a:t>Read </a:t>
            </a:r>
            <a:r>
              <a:rPr lang="en-US" sz="2200" dirty="0">
                <a:hlinkClick r:id="rId2"/>
              </a:rPr>
              <a:t>SWMM Notes (Generic) </a:t>
            </a:r>
            <a:r>
              <a:rPr lang="en-US" sz="2200" dirty="0"/>
              <a:t>and the SWMM User Manual for more in-depth discussion</a:t>
            </a:r>
          </a:p>
        </p:txBody>
      </p:sp>
      <p:pic>
        <p:nvPicPr>
          <p:cNvPr id="6" name="Picture 2" descr="Storm Water Management Model (SWMM) | Water Research | US EPA">
            <a:extLst>
              <a:ext uri="{FF2B5EF4-FFF2-40B4-BE49-F238E27FC236}">
                <a16:creationId xmlns:a16="http://schemas.microsoft.com/office/drawing/2014/main" id="{19ED5BDC-59A6-4050-BEFF-421328816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263" y="1825625"/>
            <a:ext cx="5730927" cy="3377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6128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D5C23-8B41-4506-A396-C29355E1C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VVWM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2E2D7E-6318-4CB2-A7FE-2742F068F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n-US" sz="2200" dirty="0"/>
              <a:t>Variable Volume Waterbody Model</a:t>
            </a:r>
          </a:p>
          <a:p>
            <a:r>
              <a:rPr lang="en-US" sz="2200" dirty="0"/>
              <a:t>Simulates water bodies receiving surface runoff</a:t>
            </a:r>
          </a:p>
          <a:p>
            <a:pPr lvl="1"/>
            <a:r>
              <a:rPr lang="en-US" sz="1800" dirty="0"/>
              <a:t>Feed VVWM runoff and bifenthrin outputs from SWMM</a:t>
            </a:r>
          </a:p>
          <a:p>
            <a:r>
              <a:rPr lang="en-US" sz="2200" dirty="0"/>
              <a:t>Estimates fate and concentration for water column and benthic region</a:t>
            </a:r>
          </a:p>
        </p:txBody>
      </p:sp>
      <p:pic>
        <p:nvPicPr>
          <p:cNvPr id="7" name="Picture 4" descr="U.S. Environmental Protection Agency Model for Estimating ...">
            <a:extLst>
              <a:ext uri="{FF2B5EF4-FFF2-40B4-BE49-F238E27FC236}">
                <a16:creationId xmlns:a16="http://schemas.microsoft.com/office/drawing/2014/main" id="{9796B73F-E3F1-4499-9B89-6E1957DDC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861" y="2498651"/>
            <a:ext cx="5011235" cy="337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4378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813D5-8AC3-406B-A1CC-76E42F461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923" y="257175"/>
            <a:ext cx="2724678" cy="6431492"/>
          </a:xfrm>
        </p:spPr>
        <p:txBody>
          <a:bodyPr/>
          <a:lstStyle/>
          <a:p>
            <a:pPr marL="0" indent="0">
              <a:buNone/>
            </a:pPr>
            <a:r>
              <a:rPr lang="en-US" sz="3000" dirty="0"/>
              <a:t>Pleasant Grove Creek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sz="2000" dirty="0"/>
              <a:t>Centered around Roseville, CA</a:t>
            </a:r>
          </a:p>
          <a:p>
            <a:r>
              <a:rPr lang="en-US" sz="2000" dirty="0"/>
              <a:t>Imagery shows residential, urban layout of our site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744042BC-9456-44A1-BFB8-1B66AD760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941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5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7F11F7C-76C3-41F8-B395-71053AFB3C5F}"/>
              </a:ext>
            </a:extLst>
          </p:cNvPr>
          <p:cNvSpPr/>
          <p:nvPr/>
        </p:nvSpPr>
        <p:spPr>
          <a:xfrm>
            <a:off x="230819" y="479394"/>
            <a:ext cx="1695635" cy="74572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8F98B-EA36-44A9-A6B1-1381DC670BFC}"/>
              </a:ext>
            </a:extLst>
          </p:cNvPr>
          <p:cNvSpPr txBox="1"/>
          <p:nvPr/>
        </p:nvSpPr>
        <p:spPr>
          <a:xfrm>
            <a:off x="202719" y="584134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Run SWMM Deterministic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05F1748-E451-4D64-AC52-AF0E8146156B}"/>
              </a:ext>
            </a:extLst>
          </p:cNvPr>
          <p:cNvSpPr/>
          <p:nvPr/>
        </p:nvSpPr>
        <p:spPr>
          <a:xfrm>
            <a:off x="2132122" y="479394"/>
            <a:ext cx="1695635" cy="74572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0F90E5D-A0CA-4443-9EC4-7A1B7DA86D6B}"/>
              </a:ext>
            </a:extLst>
          </p:cNvPr>
          <p:cNvSpPr/>
          <p:nvPr/>
        </p:nvSpPr>
        <p:spPr>
          <a:xfrm>
            <a:off x="5966528" y="479394"/>
            <a:ext cx="1695635" cy="74572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45DFF47-5FAA-4AB3-B97C-571DFF632FF1}"/>
              </a:ext>
            </a:extLst>
          </p:cNvPr>
          <p:cNvSpPr/>
          <p:nvPr/>
        </p:nvSpPr>
        <p:spPr>
          <a:xfrm>
            <a:off x="4065225" y="488271"/>
            <a:ext cx="1695635" cy="745724"/>
          </a:xfrm>
          <a:prstGeom prst="round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115626-D997-4FA8-B866-40B4ECA78053}"/>
              </a:ext>
            </a:extLst>
          </p:cNvPr>
          <p:cNvSpPr txBox="1"/>
          <p:nvPr/>
        </p:nvSpPr>
        <p:spPr>
          <a:xfrm>
            <a:off x="2304118" y="577047"/>
            <a:ext cx="148257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Read SWMM .out </a:t>
            </a:r>
          </a:p>
          <a:p>
            <a:r>
              <a:rPr lang="en-US" sz="1200" dirty="0"/>
              <a:t>Convert units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C8CC6F-B004-4ED6-8AB1-69C14D897121}"/>
              </a:ext>
            </a:extLst>
          </p:cNvPr>
          <p:cNvSpPr txBox="1"/>
          <p:nvPr/>
        </p:nvSpPr>
        <p:spPr>
          <a:xfrm>
            <a:off x="5966528" y="530880"/>
            <a:ext cx="1830280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Run VVWM Deterministic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D8BE1B-6838-4B2A-986C-59D5BA855FA5}"/>
              </a:ext>
            </a:extLst>
          </p:cNvPr>
          <p:cNvSpPr txBox="1"/>
          <p:nvPr/>
        </p:nvSpPr>
        <p:spPr>
          <a:xfrm>
            <a:off x="4168060" y="557511"/>
            <a:ext cx="169563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Construct VVWM input files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06B8E07C-AEE5-4696-BD7A-B1E5372578C7}"/>
              </a:ext>
            </a:extLst>
          </p:cNvPr>
          <p:cNvSpPr/>
          <p:nvPr/>
        </p:nvSpPr>
        <p:spPr>
          <a:xfrm>
            <a:off x="1828801" y="852256"/>
            <a:ext cx="383217" cy="4571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ADC5881-20EA-47AC-AEB4-B18A1AE0BD64}"/>
              </a:ext>
            </a:extLst>
          </p:cNvPr>
          <p:cNvSpPr/>
          <p:nvPr/>
        </p:nvSpPr>
        <p:spPr>
          <a:xfrm>
            <a:off x="3774495" y="834065"/>
            <a:ext cx="383217" cy="4571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7B5AB94-F3C2-4A24-9084-8653528489B6}"/>
              </a:ext>
            </a:extLst>
          </p:cNvPr>
          <p:cNvSpPr/>
          <p:nvPr/>
        </p:nvSpPr>
        <p:spPr>
          <a:xfrm>
            <a:off x="5682433" y="843402"/>
            <a:ext cx="383217" cy="4571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4B96CC2-787E-4AAB-807A-6CB155A53799}"/>
              </a:ext>
            </a:extLst>
          </p:cNvPr>
          <p:cNvSpPr/>
          <p:nvPr/>
        </p:nvSpPr>
        <p:spPr>
          <a:xfrm>
            <a:off x="231933" y="2460594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643B13-3F45-4D8F-A516-74D436074F19}"/>
              </a:ext>
            </a:extLst>
          </p:cNvPr>
          <p:cNvSpPr txBox="1"/>
          <p:nvPr/>
        </p:nvSpPr>
        <p:spPr>
          <a:xfrm>
            <a:off x="213067" y="2559999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LHS for SWMM params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DE21C5B-2CBF-433C-8856-C66D3BC8B00C}"/>
              </a:ext>
            </a:extLst>
          </p:cNvPr>
          <p:cNvSpPr/>
          <p:nvPr/>
        </p:nvSpPr>
        <p:spPr>
          <a:xfrm>
            <a:off x="2979939" y="2460594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E9DF51-8BC9-44C5-AFF6-DEB7A0C71979}"/>
              </a:ext>
            </a:extLst>
          </p:cNvPr>
          <p:cNvSpPr txBox="1"/>
          <p:nvPr/>
        </p:nvSpPr>
        <p:spPr>
          <a:xfrm>
            <a:off x="3006575" y="2559999"/>
            <a:ext cx="191905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Read, write SWMM input file with LHS values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7E11A30-9A12-4D7B-B072-33444825BC45}"/>
              </a:ext>
            </a:extLst>
          </p:cNvPr>
          <p:cNvSpPr/>
          <p:nvPr/>
        </p:nvSpPr>
        <p:spPr>
          <a:xfrm>
            <a:off x="4952266" y="2460594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FFCB147-AEA5-42F3-BC97-4CF896AB1721}"/>
              </a:ext>
            </a:extLst>
          </p:cNvPr>
          <p:cNvSpPr txBox="1"/>
          <p:nvPr/>
        </p:nvSpPr>
        <p:spPr>
          <a:xfrm>
            <a:off x="4895290" y="2550808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Run SWMM Probabilistic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FE14E50-F248-46A4-9C10-BC15546F551A}"/>
              </a:ext>
            </a:extLst>
          </p:cNvPr>
          <p:cNvSpPr/>
          <p:nvPr/>
        </p:nvSpPr>
        <p:spPr>
          <a:xfrm>
            <a:off x="2682530" y="2005895"/>
            <a:ext cx="4199138" cy="1686757"/>
          </a:xfrm>
          <a:prstGeom prst="ellipse">
            <a:avLst/>
          </a:prstGeom>
          <a:noFill/>
          <a:ln w="19050">
            <a:solidFill>
              <a:srgbClr val="92D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564C76E-C4D7-4012-9D7A-13D6917A263A}"/>
              </a:ext>
            </a:extLst>
          </p:cNvPr>
          <p:cNvSpPr/>
          <p:nvPr/>
        </p:nvSpPr>
        <p:spPr>
          <a:xfrm>
            <a:off x="7565979" y="2417969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747E1A-33FC-4FBE-9016-AD82CAA63758}"/>
              </a:ext>
            </a:extLst>
          </p:cNvPr>
          <p:cNvSpPr txBox="1"/>
          <p:nvPr/>
        </p:nvSpPr>
        <p:spPr>
          <a:xfrm>
            <a:off x="7647588" y="2482779"/>
            <a:ext cx="169563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Read SWMM .out </a:t>
            </a:r>
          </a:p>
          <a:p>
            <a:r>
              <a:rPr lang="en-US" sz="1200" dirty="0"/>
              <a:t>Convert units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14468E5-DA97-4746-B213-82877D00D877}"/>
              </a:ext>
            </a:extLst>
          </p:cNvPr>
          <p:cNvSpPr/>
          <p:nvPr/>
        </p:nvSpPr>
        <p:spPr>
          <a:xfrm>
            <a:off x="9945925" y="2413814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B7AB322-6186-451D-925B-D3E4AAE93C94}"/>
              </a:ext>
            </a:extLst>
          </p:cNvPr>
          <p:cNvSpPr txBox="1"/>
          <p:nvPr/>
        </p:nvSpPr>
        <p:spPr>
          <a:xfrm>
            <a:off x="10027631" y="2458474"/>
            <a:ext cx="169563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Construct VVWM input files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1ABAF14-9874-49B8-AC55-51D7A5F94D20}"/>
              </a:ext>
            </a:extLst>
          </p:cNvPr>
          <p:cNvSpPr/>
          <p:nvPr/>
        </p:nvSpPr>
        <p:spPr>
          <a:xfrm>
            <a:off x="9945925" y="4592715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87ECEAD-1071-4F33-87F5-6AF3717D03E0}"/>
              </a:ext>
            </a:extLst>
          </p:cNvPr>
          <p:cNvSpPr txBox="1"/>
          <p:nvPr/>
        </p:nvSpPr>
        <p:spPr>
          <a:xfrm>
            <a:off x="9945925" y="4688578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LHS for VVWM params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ADD6304-CFA3-4C3F-A62D-727467B7AA1C}"/>
              </a:ext>
            </a:extLst>
          </p:cNvPr>
          <p:cNvSpPr/>
          <p:nvPr/>
        </p:nvSpPr>
        <p:spPr>
          <a:xfrm>
            <a:off x="7481085" y="4592715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6970BD8-B461-4DDD-92ED-E36BF7481053}"/>
              </a:ext>
            </a:extLst>
          </p:cNvPr>
          <p:cNvSpPr/>
          <p:nvPr/>
        </p:nvSpPr>
        <p:spPr>
          <a:xfrm>
            <a:off x="5508484" y="4592715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EFA8BFE-DAF5-466A-888F-96EC48E331C3}"/>
              </a:ext>
            </a:extLst>
          </p:cNvPr>
          <p:cNvSpPr/>
          <p:nvPr/>
        </p:nvSpPr>
        <p:spPr>
          <a:xfrm>
            <a:off x="5231517" y="4147351"/>
            <a:ext cx="4199138" cy="1686757"/>
          </a:xfrm>
          <a:prstGeom prst="ellipse">
            <a:avLst/>
          </a:prstGeom>
          <a:noFill/>
          <a:ln w="19050">
            <a:solidFill>
              <a:srgbClr val="92D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24FC5A-D904-4B1E-8D14-69053A7B8F5D}"/>
              </a:ext>
            </a:extLst>
          </p:cNvPr>
          <p:cNvSpPr txBox="1"/>
          <p:nvPr/>
        </p:nvSpPr>
        <p:spPr>
          <a:xfrm>
            <a:off x="7515675" y="4665755"/>
            <a:ext cx="191905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Read, write VVWM input file with LHS values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299CE6-B078-41BC-A61F-C8519028C894}"/>
              </a:ext>
            </a:extLst>
          </p:cNvPr>
          <p:cNvSpPr txBox="1"/>
          <p:nvPr/>
        </p:nvSpPr>
        <p:spPr>
          <a:xfrm>
            <a:off x="5464545" y="4721980"/>
            <a:ext cx="191905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Run VVWM Probabilistic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2D119E52-8A2B-417C-AF72-C4A7D4FC3E36}"/>
              </a:ext>
            </a:extLst>
          </p:cNvPr>
          <p:cNvSpPr/>
          <p:nvPr/>
        </p:nvSpPr>
        <p:spPr>
          <a:xfrm>
            <a:off x="2328256" y="4626117"/>
            <a:ext cx="1695635" cy="745724"/>
          </a:xfrm>
          <a:prstGeom prst="roundRect">
            <a:avLst/>
          </a:prstGeom>
          <a:noFill/>
          <a:ln w="190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D0BCAD1-0D7F-462F-AE1C-B28287A2D7CC}"/>
              </a:ext>
            </a:extLst>
          </p:cNvPr>
          <p:cNvSpPr txBox="1"/>
          <p:nvPr/>
        </p:nvSpPr>
        <p:spPr>
          <a:xfrm>
            <a:off x="2381802" y="4657728"/>
            <a:ext cx="1919055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Plotting</a:t>
            </a:r>
          </a:p>
          <a:p>
            <a:r>
              <a:rPr lang="en-US" sz="1200" dirty="0"/>
              <a:t>Sensitivity Analysis</a:t>
            </a:r>
          </a:p>
          <a:p>
            <a:r>
              <a:rPr lang="en-US" sz="1200" dirty="0"/>
              <a:t>(In progress)</a:t>
            </a: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58092C3B-5FC6-48E5-B26E-05855CE6A236}"/>
              </a:ext>
            </a:extLst>
          </p:cNvPr>
          <p:cNvSpPr/>
          <p:nvPr/>
        </p:nvSpPr>
        <p:spPr>
          <a:xfrm>
            <a:off x="1821043" y="2798401"/>
            <a:ext cx="1019088" cy="5931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B47BD9F9-A46D-4136-9B98-79FD1B2CBAAE}"/>
              </a:ext>
            </a:extLst>
          </p:cNvPr>
          <p:cNvSpPr/>
          <p:nvPr/>
        </p:nvSpPr>
        <p:spPr>
          <a:xfrm>
            <a:off x="4490072" y="2857712"/>
            <a:ext cx="650620" cy="6242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78F79D3A-3258-4D06-A0E2-F929C99502FC}"/>
              </a:ext>
            </a:extLst>
          </p:cNvPr>
          <p:cNvSpPr/>
          <p:nvPr/>
        </p:nvSpPr>
        <p:spPr>
          <a:xfrm>
            <a:off x="6541766" y="2843971"/>
            <a:ext cx="1094864" cy="4571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C292CABE-1493-4F09-BA7B-89798C5A4916}"/>
              </a:ext>
            </a:extLst>
          </p:cNvPr>
          <p:cNvSpPr/>
          <p:nvPr/>
        </p:nvSpPr>
        <p:spPr>
          <a:xfrm>
            <a:off x="9090247" y="2828056"/>
            <a:ext cx="1019088" cy="5931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40D742D4-4A40-4865-890B-678427FE35A8}"/>
              </a:ext>
            </a:extLst>
          </p:cNvPr>
          <p:cNvSpPr/>
          <p:nvPr/>
        </p:nvSpPr>
        <p:spPr>
          <a:xfrm rot="5400000">
            <a:off x="10254542" y="3814117"/>
            <a:ext cx="1019088" cy="5931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F16170E6-D30F-4A32-977F-173AD2C2F395}"/>
              </a:ext>
            </a:extLst>
          </p:cNvPr>
          <p:cNvSpPr/>
          <p:nvPr/>
        </p:nvSpPr>
        <p:spPr>
          <a:xfrm rot="10800000">
            <a:off x="9042852" y="4990729"/>
            <a:ext cx="1019088" cy="59311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946EBF11-DD84-43E1-9661-D6769427C5CB}"/>
              </a:ext>
            </a:extLst>
          </p:cNvPr>
          <p:cNvSpPr/>
          <p:nvPr/>
        </p:nvSpPr>
        <p:spPr>
          <a:xfrm rot="10800000">
            <a:off x="7057749" y="4998977"/>
            <a:ext cx="474226" cy="50036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4857D7B5-7860-49B2-A94F-246F4D92F40E}"/>
              </a:ext>
            </a:extLst>
          </p:cNvPr>
          <p:cNvSpPr/>
          <p:nvPr/>
        </p:nvSpPr>
        <p:spPr>
          <a:xfrm rot="10800000">
            <a:off x="3884925" y="4998978"/>
            <a:ext cx="1457880" cy="49009"/>
          </a:xfrm>
          <a:prstGeom prst="rightArrow">
            <a:avLst/>
          </a:prstGeom>
          <a:solidFill>
            <a:srgbClr val="FFC000"/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00224EF9-6529-44E9-BBBF-59A2EA985608}"/>
              </a:ext>
            </a:extLst>
          </p:cNvPr>
          <p:cNvSpPr/>
          <p:nvPr/>
        </p:nvSpPr>
        <p:spPr>
          <a:xfrm>
            <a:off x="97654" y="133165"/>
            <a:ext cx="8052047" cy="1449675"/>
          </a:xfrm>
          <a:prstGeom prst="roundRect">
            <a:avLst/>
          </a:prstGeom>
          <a:solidFill>
            <a:srgbClr val="FFC000">
              <a:alpha val="10000"/>
            </a:srgbClr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AA9A248-8FCF-4800-9063-23DC6E6AABA5}"/>
              </a:ext>
            </a:extLst>
          </p:cNvPr>
          <p:cNvSpPr/>
          <p:nvPr/>
        </p:nvSpPr>
        <p:spPr>
          <a:xfrm>
            <a:off x="97654" y="1764145"/>
            <a:ext cx="11881279" cy="4802910"/>
          </a:xfrm>
          <a:prstGeom prst="roundRect">
            <a:avLst/>
          </a:prstGeom>
          <a:solidFill>
            <a:srgbClr val="92D050">
              <a:alpha val="13000"/>
            </a:srgbClr>
          </a:solidFill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0239F87-26B4-4CD1-A04A-764EF6075B59}"/>
              </a:ext>
            </a:extLst>
          </p:cNvPr>
          <p:cNvSpPr txBox="1"/>
          <p:nvPr/>
        </p:nvSpPr>
        <p:spPr>
          <a:xfrm>
            <a:off x="202719" y="113631"/>
            <a:ext cx="2379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Deterministic Approach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DAC18BA-355E-4EC9-B4B1-2F9946096632}"/>
              </a:ext>
            </a:extLst>
          </p:cNvPr>
          <p:cNvSpPr txBox="1"/>
          <p:nvPr/>
        </p:nvSpPr>
        <p:spPr>
          <a:xfrm>
            <a:off x="460915" y="1832958"/>
            <a:ext cx="2379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Probabilistic Approach</a:t>
            </a:r>
          </a:p>
        </p:txBody>
      </p:sp>
    </p:spTree>
    <p:extLst>
      <p:ext uri="{BB962C8B-B14F-4D97-AF65-F5344CB8AC3E}">
        <p14:creationId xmlns:p14="http://schemas.microsoft.com/office/powerpoint/2010/main" val="1691914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497356-09F0-4856-9725-C17CF52A6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SWMM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2389E9-6EA6-4E61-A4B0-72211C46D74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Initial Setup</a:t>
            </a:r>
          </a:p>
          <a:p>
            <a:r>
              <a:rPr lang="en-US" sz="2000" dirty="0"/>
              <a:t>Created by Sumathy Sinnathamby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Raingages</a:t>
            </a:r>
            <a:endParaRPr lang="en-US" sz="2400" dirty="0"/>
          </a:p>
          <a:p>
            <a:r>
              <a:rPr lang="en-US" sz="2200" dirty="0"/>
              <a:t>1 daily precipitation file for entire watershed</a:t>
            </a:r>
          </a:p>
          <a:p>
            <a:r>
              <a:rPr lang="en-US" sz="2200" dirty="0"/>
              <a:t>Used data collected from HMS</a:t>
            </a:r>
          </a:p>
          <a:p>
            <a:pPr marL="0" indent="0">
              <a:buNone/>
            </a:pPr>
            <a:r>
              <a:rPr lang="en-US" sz="2200" dirty="0"/>
              <a:t>	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Landuses</a:t>
            </a:r>
            <a:endParaRPr lang="en-US" sz="2400" dirty="0"/>
          </a:p>
          <a:p>
            <a:r>
              <a:rPr lang="en-US" sz="2200" dirty="0"/>
              <a:t>Developed (open, low, medium, high)</a:t>
            </a:r>
          </a:p>
          <a:p>
            <a:r>
              <a:rPr lang="en-US" sz="2200" dirty="0"/>
              <a:t>Other (all other </a:t>
            </a:r>
            <a:r>
              <a:rPr lang="en-US" sz="2200" dirty="0" err="1"/>
              <a:t>landuses</a:t>
            </a:r>
            <a:r>
              <a:rPr lang="en-US" sz="2200" dirty="0"/>
              <a:t>)</a:t>
            </a:r>
          </a:p>
          <a:p>
            <a:pPr marL="0" indent="0">
              <a:buNone/>
            </a:pPr>
            <a:r>
              <a:rPr lang="en-US" sz="2200" dirty="0"/>
              <a:t>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8312373-BD56-46D7-BBD3-BCEF22191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/>
              <a:t>Buildup</a:t>
            </a:r>
          </a:p>
          <a:p>
            <a:r>
              <a:rPr lang="en-US" sz="2200" dirty="0"/>
              <a:t>External time series of application rates for Developed </a:t>
            </a:r>
            <a:r>
              <a:rPr lang="en-US" sz="2200" dirty="0" err="1"/>
              <a:t>landuse</a:t>
            </a:r>
            <a:endParaRPr lang="en-US" sz="2200" dirty="0"/>
          </a:p>
          <a:p>
            <a:r>
              <a:rPr lang="en-US" sz="2200" dirty="0"/>
              <a:t>No buildup for Other </a:t>
            </a:r>
            <a:r>
              <a:rPr lang="en-US" sz="2200" dirty="0" err="1"/>
              <a:t>landuse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Washoff</a:t>
            </a:r>
            <a:endParaRPr lang="en-US" sz="2400" dirty="0"/>
          </a:p>
          <a:p>
            <a:r>
              <a:rPr lang="en-US" sz="2200" dirty="0"/>
              <a:t>Exponential function for Developed </a:t>
            </a:r>
            <a:r>
              <a:rPr lang="en-US" sz="2200" dirty="0" err="1"/>
              <a:t>landuse</a:t>
            </a:r>
            <a:r>
              <a:rPr lang="en-US" sz="2200" dirty="0"/>
              <a:t> (coefficient = 1, exponent = 0.066)</a:t>
            </a:r>
          </a:p>
          <a:p>
            <a:r>
              <a:rPr lang="en-US" sz="2200" dirty="0"/>
              <a:t>No </a:t>
            </a:r>
            <a:r>
              <a:rPr lang="en-US" sz="2200" dirty="0" err="1"/>
              <a:t>washoff</a:t>
            </a:r>
            <a:r>
              <a:rPr lang="en-US" sz="2200" dirty="0"/>
              <a:t> for Other </a:t>
            </a:r>
            <a:r>
              <a:rPr lang="en-US" sz="2200" dirty="0" err="1"/>
              <a:t>landuse</a:t>
            </a: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600" dirty="0"/>
              <a:t>* Read </a:t>
            </a:r>
            <a:r>
              <a:rPr lang="en-US" sz="2600" dirty="0">
                <a:hlinkClick r:id="rId2"/>
              </a:rPr>
              <a:t>GAME PLAN</a:t>
            </a:r>
            <a:r>
              <a:rPr lang="en-US" sz="2600" dirty="0"/>
              <a:t> document for more detail</a:t>
            </a:r>
          </a:p>
        </p:txBody>
      </p:sp>
    </p:spTree>
    <p:extLst>
      <p:ext uri="{BB962C8B-B14F-4D97-AF65-F5344CB8AC3E}">
        <p14:creationId xmlns:p14="http://schemas.microsoft.com/office/powerpoint/2010/main" val="3487682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E5C95-3AD5-40FB-BFBB-D6AC39916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5628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SWMM </a:t>
            </a:r>
            <a:r>
              <a:rPr lang="en-US" sz="4000" dirty="0">
                <a:sym typeface="Wingdings" panose="05000000000000000000" pitchFamily="2" charset="2"/>
              </a:rPr>
              <a:t>to VVWM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B13A1-5800-4F41-8EAD-4069DB5CC9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825624"/>
            <a:ext cx="3719205" cy="5032375"/>
          </a:xfrm>
        </p:spPr>
        <p:txBody>
          <a:bodyPr>
            <a:normAutofit/>
          </a:bodyPr>
          <a:lstStyle/>
          <a:p>
            <a:r>
              <a:rPr lang="en-US" sz="2200" dirty="0"/>
              <a:t>SWMM outputs (runoff, bifenthrin) are fed into VVWM</a:t>
            </a:r>
          </a:p>
          <a:p>
            <a:pPr marL="0" indent="0">
              <a:buNone/>
            </a:pPr>
            <a:endParaRPr lang="en-US" sz="600" dirty="0"/>
          </a:p>
          <a:p>
            <a:r>
              <a:rPr lang="en-US" sz="2200" dirty="0"/>
              <a:t>SWMM outputs were forked into 7 VVWM runs</a:t>
            </a:r>
          </a:p>
          <a:p>
            <a:pPr lvl="1"/>
            <a:r>
              <a:rPr lang="en-US" sz="1800" dirty="0"/>
              <a:t>Each of the 7 runs has its own receiving waterbody, which coincides with an observed storm drain outfall</a:t>
            </a:r>
          </a:p>
          <a:p>
            <a:pPr lvl="1"/>
            <a:r>
              <a:rPr lang="en-US" sz="1800" dirty="0"/>
              <a:t>The SWMM outputs of the </a:t>
            </a:r>
            <a:r>
              <a:rPr lang="en-US" sz="1800" dirty="0" err="1"/>
              <a:t>subcatchments</a:t>
            </a:r>
            <a:r>
              <a:rPr lang="en-US" sz="1800" dirty="0"/>
              <a:t> whose runoff collects to that outfall are collated into VVWM inputs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F6B9EA-0E21-46C2-BCCB-858075688E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5" name="Picture Placeholder 10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7C0E1BD2-6A00-48FD-BCFF-1C8A24148E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44" r="3144"/>
          <a:stretch>
            <a:fillRect/>
          </a:stretch>
        </p:blipFill>
        <p:spPr>
          <a:xfrm>
            <a:off x="3719205" y="0"/>
            <a:ext cx="83169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263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49EC176-EF56-475B-B30A-561C994C7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63092"/>
            <a:ext cx="9144000" cy="832048"/>
          </a:xfrm>
        </p:spPr>
        <p:txBody>
          <a:bodyPr>
            <a:normAutofit fontScale="90000"/>
          </a:bodyPr>
          <a:lstStyle/>
          <a:p>
            <a:r>
              <a:rPr lang="en-US" dirty="0"/>
              <a:t>Folder Organization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C6E677D5-4E86-42D9-B321-95FCCA2595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8661" y="1127899"/>
            <a:ext cx="11973339" cy="1655762"/>
          </a:xfrm>
        </p:spPr>
        <p:txBody>
          <a:bodyPr>
            <a:normAutofit/>
          </a:bodyPr>
          <a:lstStyle/>
          <a:p>
            <a:pPr algn="l"/>
            <a:r>
              <a:rPr lang="en-US" sz="2200" dirty="0"/>
              <a:t>The preceding slides discuss and explain the folder organization and the files within them.</a:t>
            </a:r>
          </a:p>
          <a:p>
            <a:pPr algn="l"/>
            <a:r>
              <a:rPr lang="en-US" sz="2200" dirty="0">
                <a:highlight>
                  <a:srgbClr val="FFFF00"/>
                </a:highlight>
              </a:rPr>
              <a:t>I recommend going through the scripts in /</a:t>
            </a:r>
            <a:r>
              <a:rPr lang="en-US" sz="2200" dirty="0" err="1">
                <a:highlight>
                  <a:srgbClr val="FFFF00"/>
                </a:highlight>
              </a:rPr>
              <a:t>probabilistic_python</a:t>
            </a:r>
            <a:r>
              <a:rPr lang="en-US" sz="2200" dirty="0">
                <a:highlight>
                  <a:srgbClr val="FFFF00"/>
                </a:highlight>
              </a:rPr>
              <a:t>/</a:t>
            </a:r>
            <a:r>
              <a:rPr lang="en-US" sz="2200" dirty="0" err="1">
                <a:highlight>
                  <a:srgbClr val="FFFF00"/>
                </a:highlight>
              </a:rPr>
              <a:t>src</a:t>
            </a:r>
            <a:r>
              <a:rPr lang="en-US" sz="2200" dirty="0">
                <a:highlight>
                  <a:srgbClr val="FFFF00"/>
                </a:highlight>
              </a:rPr>
              <a:t>/ </a:t>
            </a:r>
            <a:r>
              <a:rPr lang="en-US" sz="2200" dirty="0"/>
              <a:t>to get a better idea of the project flow and where the files are being incorporated, but these slides will help to provide additional information if you need it.</a:t>
            </a:r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B42349F9-F2E3-4714-BB23-13FA6C45E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934" y="3016421"/>
            <a:ext cx="8200129" cy="318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799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1385</Words>
  <Application>Microsoft Office PowerPoint</Application>
  <PresentationFormat>Widescreen</PresentationFormat>
  <Paragraphs>174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Objective </vt:lpstr>
      <vt:lpstr>Motivation / Background </vt:lpstr>
      <vt:lpstr>SWMM</vt:lpstr>
      <vt:lpstr>VVWM</vt:lpstr>
      <vt:lpstr>PowerPoint Presentation</vt:lpstr>
      <vt:lpstr>PowerPoint Presentation</vt:lpstr>
      <vt:lpstr>Base SWMM model</vt:lpstr>
      <vt:lpstr>SWMM to VVWM</vt:lpstr>
      <vt:lpstr>Folder Organization</vt:lpstr>
      <vt:lpstr>PowerPoint Presentation</vt:lpstr>
      <vt:lpstr>PowerPoint Presentation</vt:lpstr>
      <vt:lpstr>PowerPoint Presentation</vt:lpstr>
      <vt:lpstr>PowerPoint Presentation</vt:lpstr>
      <vt:lpstr>Folder Organization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Contact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Chelsvig, Emma</dc:creator>
  <cp:lastModifiedBy>Chelsvig, Emma</cp:lastModifiedBy>
  <cp:revision>32</cp:revision>
  <dcterms:created xsi:type="dcterms:W3CDTF">2020-08-21T14:38:06Z</dcterms:created>
  <dcterms:modified xsi:type="dcterms:W3CDTF">2020-08-24T14:03:06Z</dcterms:modified>
</cp:coreProperties>
</file>